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0"/>
  </p:notesMasterIdLst>
  <p:handoutMasterIdLst>
    <p:handoutMasterId r:id="rId21"/>
  </p:handoutMasterIdLst>
  <p:sldIdLst>
    <p:sldId id="2801" r:id="rId2"/>
    <p:sldId id="2796" r:id="rId3"/>
    <p:sldId id="2797" r:id="rId4"/>
    <p:sldId id="2820" r:id="rId5"/>
    <p:sldId id="2828" r:id="rId6"/>
    <p:sldId id="2829" r:id="rId7"/>
    <p:sldId id="2806" r:id="rId8"/>
    <p:sldId id="2807" r:id="rId9"/>
    <p:sldId id="2798" r:id="rId10"/>
    <p:sldId id="2827" r:id="rId11"/>
    <p:sldId id="2799" r:id="rId12"/>
    <p:sldId id="2823" r:id="rId13"/>
    <p:sldId id="2830" r:id="rId14"/>
    <p:sldId id="2831" r:id="rId15"/>
    <p:sldId id="2824" r:id="rId16"/>
    <p:sldId id="2800" r:id="rId17"/>
    <p:sldId id="2822" r:id="rId18"/>
    <p:sldId id="2825" r:id="rId19"/>
  </p:sldIdLst>
  <p:sldSz cx="12858750" cy="723265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B00"/>
    <a:srgbClr val="920240"/>
    <a:srgbClr val="1F4C6B"/>
    <a:srgbClr val="FFFFFF"/>
    <a:srgbClr val="058D2A"/>
    <a:srgbClr val="FFC000"/>
    <a:srgbClr val="000000"/>
    <a:srgbClr val="003366"/>
    <a:srgbClr val="2DDE45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 autoAdjust="0"/>
    <p:restoredTop sz="95317" autoAdjust="0"/>
  </p:normalViewPr>
  <p:slideViewPr>
    <p:cSldViewPr>
      <p:cViewPr varScale="1">
        <p:scale>
          <a:sx n="79" d="100"/>
          <a:sy n="79" d="100"/>
        </p:scale>
        <p:origin x="696" y="7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89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16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28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017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D643E-5F2C-49CF-83FF-E485C6A051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0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7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837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7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7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7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28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1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3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26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5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28062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0002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ob.com/#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40743" y="3616325"/>
            <a:ext cx="72008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8800" b="1" cap="all" dirty="0">
                <a:solidFill>
                  <a:srgbClr val="E56B00"/>
                </a:solidFill>
                <a:cs typeface="Arial" panose="020B0604020202020204" pitchFamily="34" charset="0"/>
              </a:rPr>
              <a:t>毕业答辩</a:t>
            </a:r>
            <a:r>
              <a:rPr lang="en-US" altLang="zh-CN" sz="8800" b="1" cap="all" dirty="0">
                <a:solidFill>
                  <a:srgbClr val="E56B00"/>
                </a:solidFill>
                <a:cs typeface="Arial" panose="020B0604020202020204" pitchFamily="34" charset="0"/>
              </a:rPr>
              <a:t>PPT</a:t>
            </a:r>
            <a:endParaRPr lang="zh-CN" altLang="en-US" sz="8800" b="1" cap="all" dirty="0">
              <a:solidFill>
                <a:srgbClr val="E56B00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740743" y="5943319"/>
            <a:ext cx="55446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rgbClr val="E56B00"/>
                </a:solidFill>
                <a:cs typeface="Arial" panose="020B0604020202020204" pitchFamily="34" charset="0"/>
              </a:rPr>
              <a:t>汇报人：吴帅辰、李海洋、陈升云、王伟锋、林玮成</a:t>
            </a: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756049" y="2253601"/>
            <a:ext cx="79055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cap="all" dirty="0">
                <a:solidFill>
                  <a:srgbClr val="E56B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软件</a:t>
            </a:r>
            <a:r>
              <a:rPr lang="en-US" altLang="zh-CN" sz="6000" cap="all" dirty="0">
                <a:solidFill>
                  <a:srgbClr val="E56B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162</a:t>
            </a:r>
            <a:r>
              <a:rPr lang="zh-CN" altLang="en-US" sz="6000" cap="all" dirty="0">
                <a:solidFill>
                  <a:srgbClr val="E56B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第十三组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783" y="0"/>
            <a:ext cx="4064001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010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24"/>
          <p:cNvSpPr/>
          <p:nvPr/>
        </p:nvSpPr>
        <p:spPr>
          <a:xfrm>
            <a:off x="3288387" y="2488121"/>
            <a:ext cx="6345087" cy="3553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36226" y="4176997"/>
            <a:ext cx="1931610" cy="2954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第一阶段：文档编写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589131" y="4532419"/>
            <a:ext cx="206961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完成前期的用例图设计，数据库设计和用例规约的编写，确认组员分工，编写项目进度规划表，约占总用时的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1/4.</a:t>
            </a:r>
            <a:endParaRPr lang="en-US" altLang="zh-CN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626"/>
          <p:cNvSpPr/>
          <p:nvPr/>
        </p:nvSpPr>
        <p:spPr>
          <a:xfrm flipV="1">
            <a:off x="3761000" y="4275926"/>
            <a:ext cx="1" cy="127020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627"/>
          <p:cNvSpPr/>
          <p:nvPr/>
        </p:nvSpPr>
        <p:spPr>
          <a:xfrm flipV="1">
            <a:off x="4977450" y="2888774"/>
            <a:ext cx="1" cy="180390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628"/>
          <p:cNvSpPr/>
          <p:nvPr/>
        </p:nvSpPr>
        <p:spPr>
          <a:xfrm flipV="1">
            <a:off x="6150256" y="2274125"/>
            <a:ext cx="1" cy="1877028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629"/>
          <p:cNvSpPr/>
          <p:nvPr/>
        </p:nvSpPr>
        <p:spPr>
          <a:xfrm flipV="1">
            <a:off x="7793481" y="3641557"/>
            <a:ext cx="1" cy="124639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630"/>
          <p:cNvSpPr/>
          <p:nvPr/>
        </p:nvSpPr>
        <p:spPr>
          <a:xfrm>
            <a:off x="3567420" y="4083961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636"/>
          <p:cNvSpPr/>
          <p:nvPr/>
        </p:nvSpPr>
        <p:spPr>
          <a:xfrm>
            <a:off x="4780806" y="2677406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642"/>
          <p:cNvSpPr/>
          <p:nvPr/>
        </p:nvSpPr>
        <p:spPr>
          <a:xfrm>
            <a:off x="5959263" y="1910232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648"/>
          <p:cNvSpPr/>
          <p:nvPr/>
        </p:nvSpPr>
        <p:spPr>
          <a:xfrm>
            <a:off x="7598272" y="4731307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653"/>
          <p:cNvSpPr/>
          <p:nvPr/>
        </p:nvSpPr>
        <p:spPr>
          <a:xfrm>
            <a:off x="3708087" y="5500752"/>
            <a:ext cx="105820" cy="10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654"/>
          <p:cNvSpPr/>
          <p:nvPr/>
        </p:nvSpPr>
        <p:spPr>
          <a:xfrm>
            <a:off x="4895131" y="4612606"/>
            <a:ext cx="164632" cy="164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655"/>
          <p:cNvSpPr/>
          <p:nvPr/>
        </p:nvSpPr>
        <p:spPr>
          <a:xfrm>
            <a:off x="6044444" y="4048660"/>
            <a:ext cx="211623" cy="21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656"/>
          <p:cNvSpPr/>
          <p:nvPr/>
        </p:nvSpPr>
        <p:spPr>
          <a:xfrm>
            <a:off x="7659778" y="3513302"/>
            <a:ext cx="261698" cy="26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667039" y="2753057"/>
            <a:ext cx="1892274" cy="2954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第二阶段：代码编写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2611040" y="3125864"/>
            <a:ext cx="218579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各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组员按照分工开始进行代码的编写，一个人完成后台服务器和数据库，两个人完成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客户端，一个人完成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管理端，约占总用时的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1/2.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537409" y="2008413"/>
            <a:ext cx="1836181" cy="2954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第三阶段：软件测试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573391" y="2305244"/>
            <a:ext cx="1711622" cy="7386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负责软件测试的组员开始进行软件测试，主要包括测试用例的编写与验证，约占总用时的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1/8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8178451" y="4827884"/>
            <a:ext cx="1927635" cy="2954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第四阶段：项目总结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148754" y="5118173"/>
            <a:ext cx="2063339" cy="35343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主要包括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的制作和文档的优化及项目的实训总结。约占总用时的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1/8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3643250" y="4148913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4856642" y="272946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6038562" y="196229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7674105" y="4802272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8" name="Shape 1625"/>
          <p:cNvSpPr/>
          <p:nvPr/>
        </p:nvSpPr>
        <p:spPr>
          <a:xfrm>
            <a:off x="9731475" y="2434047"/>
            <a:ext cx="1270207" cy="127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1657"/>
          <p:cNvSpPr/>
          <p:nvPr/>
        </p:nvSpPr>
        <p:spPr>
          <a:xfrm>
            <a:off x="10177332" y="2605031"/>
            <a:ext cx="378722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9891668" y="3044677"/>
            <a:ext cx="934156" cy="37433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项目答辩</a:t>
            </a:r>
            <a:endParaRPr lang="id-ID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452711" y="375965"/>
            <a:ext cx="2311176" cy="4477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项目完成情况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4464" y="2984239"/>
            <a:ext cx="4273599" cy="1264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69135" y="2984239"/>
            <a:ext cx="8589615" cy="126417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21479" y="3145850"/>
            <a:ext cx="940950" cy="9409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6501074" y="3246990"/>
            <a:ext cx="4125737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4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项目成果展示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7770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1028775" y="1054671"/>
            <a:ext cx="1639569" cy="61555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600" dirty="0">
                <a:hlinkClick r:id="rId3"/>
              </a:rPr>
              <a:t> </a:t>
            </a:r>
            <a:r>
              <a:rPr lang="en-US" altLang="zh-CN" sz="2000" dirty="0">
                <a:hlinkClick r:id="rId3"/>
              </a:rPr>
              <a:t>Mob</a:t>
            </a:r>
            <a:r>
              <a:rPr lang="zh-CN" altLang="en-US" sz="2000" dirty="0">
                <a:hlinkClick r:id="rId3"/>
              </a:rPr>
              <a:t>移动开发者服务平台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12799" y="213231"/>
            <a:ext cx="669669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项目成果展示：短信验证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812800" y="671952"/>
            <a:ext cx="2311176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G:\4283896245007953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47" y="1854891"/>
            <a:ext cx="2391371" cy="42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2506961980096233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88" y="1854891"/>
            <a:ext cx="2392214" cy="42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15664" y="3256285"/>
            <a:ext cx="56166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我们选择一个免费的</a:t>
            </a:r>
            <a:r>
              <a:rPr lang="en-US" altLang="zh-CN" sz="2400" dirty="0" smtClean="0"/>
              <a:t>sdk</a:t>
            </a:r>
            <a:r>
              <a:rPr lang="zh-CN" altLang="en-US" sz="2400" dirty="0" smtClean="0"/>
              <a:t>平台</a:t>
            </a:r>
            <a:r>
              <a:rPr lang="en-US" altLang="zh-CN" sz="2400" dirty="0" smtClean="0"/>
              <a:t>Mob,</a:t>
            </a:r>
            <a:r>
              <a:rPr lang="zh-CN" altLang="en-US" sz="2400" dirty="0" smtClean="0"/>
              <a:t>如果有问题还可以咨询技术支持。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因为是免费使用，所以有一些限制。一个手机号码一天最多只能收到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次验证码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官网地址：</a:t>
            </a:r>
            <a:r>
              <a:rPr lang="en-US" altLang="zh-CN" sz="2400" dirty="0" smtClean="0">
                <a:hlinkClick r:id="rId6"/>
              </a:rPr>
              <a:t>http://www.mob.com/#/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该平台还提供其他一些服务，有需要的可以挖掘。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028775" y="1851485"/>
            <a:ext cx="3886000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dirty="0">
                <a:hlinkClick r:id="rId3"/>
              </a:rPr>
              <a:t> </a:t>
            </a:r>
            <a:r>
              <a:rPr lang="en-US" altLang="zh-CN" sz="2000" dirty="0" smtClean="0"/>
              <a:t>MobCommons-2016.1201.1839.jar</a:t>
            </a:r>
          </a:p>
          <a:p>
            <a:pPr algn="just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MobTools-2016.1201.1839.jar</a:t>
            </a: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SMSSDK-2.1.3.aar</a:t>
            </a:r>
          </a:p>
          <a:p>
            <a:pPr algn="just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SMSSDKGUI-2.1.3.aar</a:t>
            </a:r>
          </a:p>
          <a:p>
            <a:pPr algn="just"/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9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1001531" y="3500958"/>
            <a:ext cx="2275560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 err="1" smtClean="0">
                <a:latin typeface="+mj-ea"/>
                <a:ea typeface="+mj-ea"/>
                <a:sym typeface="Arial" panose="020B0604020202020204" pitchFamily="34" charset="0"/>
              </a:rPr>
              <a:t>Easeui</a:t>
            </a:r>
            <a:r>
              <a:rPr lang="zh-CN" altLang="en-US" sz="2000" dirty="0" smtClean="0">
                <a:latin typeface="+mj-ea"/>
                <a:ea typeface="+mj-ea"/>
                <a:sym typeface="Arial" panose="020B0604020202020204" pitchFamily="34" charset="0"/>
              </a:rPr>
              <a:t>里面包括了</a:t>
            </a:r>
            <a:r>
              <a:rPr lang="zh-CN" altLang="en-US" sz="2000" dirty="0"/>
              <a:t>单聊、群聊、发语音、发图片、发位置、实时音频、实时视</a:t>
            </a:r>
            <a:r>
              <a:rPr lang="zh-CN" altLang="en-US" sz="2000" dirty="0" smtClean="0"/>
              <a:t>频</a:t>
            </a:r>
            <a:r>
              <a:rPr lang="zh-CN" altLang="en-US" sz="2000" dirty="0" smtClean="0">
                <a:latin typeface="宋体" panose="02010600030101010101" pitchFamily="2" charset="-122"/>
                <a:sym typeface="Arial" panose="020B0604020202020204" pitchFamily="34" charset="0"/>
              </a:rPr>
              <a:t>等一系列功能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915418" y="1522659"/>
            <a:ext cx="244778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客户端</a:t>
            </a:r>
            <a:r>
              <a:rPr lang="zh-CN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集成</a:t>
            </a:r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easeui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12799" y="221470"/>
            <a:ext cx="669669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项目成果展示：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环信即时聊天</a:t>
            </a:r>
            <a:endParaRPr lang="zh-CN" altLang="en-US" sz="3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群聊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6582" y="2451323"/>
            <a:ext cx="8880283" cy="4693394"/>
          </a:xfrm>
          <a:prstGeom prst="rect">
            <a:avLst/>
          </a:prstGeom>
        </p:spPr>
      </p:pic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5349255" y="1454455"/>
            <a:ext cx="6912768" cy="61555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>
                <a:latin typeface="+mn-ea"/>
                <a:sym typeface="Arial" panose="020B0604020202020204" pitchFamily="34" charset="0"/>
              </a:rPr>
              <a:t>我们仅引用了</a:t>
            </a:r>
            <a:r>
              <a:rPr lang="en-US" altLang="zh-CN" sz="2000" dirty="0" err="1">
                <a:latin typeface="+mn-ea"/>
                <a:sym typeface="Arial" panose="020B0604020202020204" pitchFamily="34" charset="0"/>
              </a:rPr>
              <a:t>easeui</a:t>
            </a:r>
            <a:r>
              <a:rPr lang="zh-CN" altLang="en-US" sz="2000" dirty="0">
                <a:latin typeface="+mn-ea"/>
                <a:sym typeface="Arial" panose="020B0604020202020204" pitchFamily="34" charset="0"/>
              </a:rPr>
              <a:t>里面的单聊、群聊、发图功能以及里面的一些聊天界面，其中聊天头像、昵称是自己定义的！</a:t>
            </a:r>
          </a:p>
        </p:txBody>
      </p:sp>
      <p:sp>
        <p:nvSpPr>
          <p:cNvPr id="3" name="右箭头 2"/>
          <p:cNvSpPr/>
          <p:nvPr/>
        </p:nvSpPr>
        <p:spPr>
          <a:xfrm>
            <a:off x="3816169" y="1519241"/>
            <a:ext cx="1080120" cy="538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1676847" y="2265120"/>
            <a:ext cx="648072" cy="1114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1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1001531" y="3500958"/>
            <a:ext cx="2275560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  <a:sym typeface="Arial" panose="020B0604020202020204" pitchFamily="34" charset="0"/>
              </a:rPr>
              <a:t>百度地图里面有六大功能与服务：定位、地图、出行、轨迹、数据、分析，我们这个项目中使用了其中的一部分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745500" y="1522659"/>
            <a:ext cx="2787623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客户端</a:t>
            </a:r>
            <a:r>
              <a:rPr lang="zh-CN" alt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集成百度</a:t>
            </a:r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SDK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12799" y="221470"/>
            <a:ext cx="669669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项目成果展示：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</a:t>
            </a: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百度实现定位及导航</a:t>
            </a:r>
            <a:endParaRPr lang="zh-CN" altLang="en-US" sz="3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8589615" y="1576730"/>
            <a:ext cx="2952328" cy="123110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>
                <a:latin typeface="+mn-ea"/>
                <a:sym typeface="Arial" panose="020B0604020202020204" pitchFamily="34" charset="0"/>
              </a:rPr>
              <a:t>我</a:t>
            </a:r>
            <a:r>
              <a:rPr lang="zh-CN" altLang="en-US" sz="2000" dirty="0" smtClean="0">
                <a:latin typeface="+mn-ea"/>
                <a:sym typeface="Arial" panose="020B0604020202020204" pitchFamily="34" charset="0"/>
              </a:rPr>
              <a:t>们</a:t>
            </a:r>
            <a:r>
              <a:rPr lang="zh-CN" altLang="en-US" sz="2000" dirty="0">
                <a:latin typeface="+mn-ea"/>
                <a:sym typeface="Arial" panose="020B0604020202020204" pitchFamily="34" charset="0"/>
              </a:rPr>
              <a:t>使用</a:t>
            </a:r>
            <a:r>
              <a:rPr lang="zh-CN" altLang="en-US" sz="2000" dirty="0" smtClean="0">
                <a:latin typeface="+mn-ea"/>
                <a:sym typeface="Arial" panose="020B0604020202020204" pitchFamily="34" charset="0"/>
              </a:rPr>
              <a:t>了</a:t>
            </a:r>
            <a:r>
              <a:rPr lang="zh-CN" altLang="en-US" sz="2000" dirty="0">
                <a:latin typeface="+mn-ea"/>
                <a:ea typeface="+mn-ea"/>
              </a:rPr>
              <a:t>百度地</a:t>
            </a:r>
            <a:r>
              <a:rPr lang="zh-CN" altLang="en-US" sz="2000" dirty="0" smtClean="0">
                <a:latin typeface="+mn-ea"/>
                <a:ea typeface="+mn-ea"/>
              </a:rPr>
              <a:t>图、定位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导航。在地图里有显示群成员的</a:t>
            </a:r>
            <a:r>
              <a:rPr lang="en-US" altLang="zh-CN" sz="2000" dirty="0" smtClean="0">
                <a:latin typeface="+mn-ea"/>
                <a:ea typeface="+mn-ea"/>
              </a:rPr>
              <a:t>marker</a:t>
            </a:r>
            <a:r>
              <a:rPr lang="zh-CN" altLang="en-US" sz="2000" dirty="0" smtClean="0">
                <a:latin typeface="+mn-ea"/>
                <a:ea typeface="+mn-ea"/>
              </a:rPr>
              <a:t>及</a:t>
            </a:r>
            <a:r>
              <a:rPr lang="zh-CN" altLang="en-US" sz="2000" dirty="0">
                <a:latin typeface="+mn-ea"/>
                <a:ea typeface="+mn-ea"/>
              </a:rPr>
              <a:t>弹</a:t>
            </a:r>
            <a:r>
              <a:rPr lang="zh-CN" altLang="en-US" sz="2000" dirty="0" smtClean="0">
                <a:latin typeface="+mn-ea"/>
                <a:ea typeface="+mn-ea"/>
              </a:rPr>
              <a:t>窗</a:t>
            </a:r>
            <a:r>
              <a:rPr lang="en-US" altLang="zh-CN" sz="2000" dirty="0" err="1" smtClean="0">
                <a:latin typeface="+mn-ea"/>
                <a:ea typeface="+mn-ea"/>
              </a:rPr>
              <a:t>infowidows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676847" y="2265120"/>
            <a:ext cx="648072" cy="1114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导航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2490" y="812743"/>
            <a:ext cx="3233178" cy="6395256"/>
          </a:xfrm>
          <a:prstGeom prst="rect">
            <a:avLst/>
          </a:prstGeom>
        </p:spPr>
      </p:pic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8589615" y="4270399"/>
            <a:ext cx="2952328" cy="123110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 smtClean="0">
                <a:latin typeface="+mn-ea"/>
                <a:sym typeface="Arial" panose="020B0604020202020204" pitchFamily="34" charset="0"/>
              </a:rPr>
              <a:t>在</a:t>
            </a:r>
            <a:r>
              <a:rPr lang="en-US" altLang="zh-CN" sz="2000" dirty="0" err="1" smtClean="0">
                <a:latin typeface="+mn-ea"/>
                <a:sym typeface="Arial" panose="020B0604020202020204" pitchFamily="34" charset="0"/>
              </a:rPr>
              <a:t>infowidows</a:t>
            </a:r>
            <a:r>
              <a:rPr lang="zh-CN" altLang="en-US" sz="2000" dirty="0" smtClean="0">
                <a:latin typeface="+mn-ea"/>
                <a:sym typeface="Arial" panose="020B0604020202020204" pitchFamily="34" charset="0"/>
              </a:rPr>
              <a:t>弹窗里面自定义布局，其中背景图用的是</a:t>
            </a:r>
            <a:r>
              <a:rPr lang="en-US" altLang="zh-CN" sz="2000" dirty="0" smtClean="0">
                <a:latin typeface="+mn-ea"/>
                <a:sym typeface="Arial" panose="020B0604020202020204" pitchFamily="34" charset="0"/>
              </a:rPr>
              <a:t>.9</a:t>
            </a:r>
            <a:r>
              <a:rPr lang="zh-CN" altLang="en-US" sz="2000" dirty="0" smtClean="0">
                <a:latin typeface="+mn-ea"/>
                <a:sym typeface="Arial" panose="020B0604020202020204" pitchFamily="34" charset="0"/>
              </a:rPr>
              <a:t>图，为了防止里面内容变化导致图片变形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9813751" y="2964370"/>
            <a:ext cx="504056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2" grpId="0"/>
      <p:bldP spid="13" grpId="0"/>
      <p:bldP spid="2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45137" y="1024037"/>
            <a:ext cx="376801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pc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端主要实现系统管理员功能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主要包括成员管理，群组管理，系统推送及历史公告等功能。系统采用</a:t>
            </a:r>
            <a:r>
              <a:rPr lang="en-US" altLang="zh-CN" sz="2400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mvc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框架，网页布局采用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&lt;frameset&gt;</a:t>
            </a: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进行布局。主要亮点有：网页实现分页功能及按条件搜索指定用户，和对用户信息进行修改以及对用户和群组进行解封和封号等操作。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526559" y="4925296"/>
            <a:ext cx="1538569" cy="1595002"/>
          </a:xfrm>
          <a:prstGeom prst="rect">
            <a:avLst/>
          </a:prstGeom>
          <a:solidFill>
            <a:srgbClr val="FCA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39"/>
          <p:cNvSpPr txBox="1"/>
          <p:nvPr/>
        </p:nvSpPr>
        <p:spPr>
          <a:xfrm>
            <a:off x="10640859" y="5177284"/>
            <a:ext cx="1286077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812799" y="213231"/>
            <a:ext cx="352834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项目成果展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示：</a:t>
            </a: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c端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9215" y="736005"/>
            <a:ext cx="7776864" cy="55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0" grpId="0"/>
      <p:bldP spid="50" grpId="0" animBg="1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4464" y="2984239"/>
            <a:ext cx="4273599" cy="1264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69135" y="2984239"/>
            <a:ext cx="8589615" cy="12641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21479" y="3145850"/>
            <a:ext cx="940950" cy="9409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6501074" y="3246990"/>
            <a:ext cx="4125737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4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32415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01063" y="952029"/>
            <a:ext cx="11377216" cy="5786199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通过</a:t>
            </a:r>
            <a:r>
              <a:rPr lang="zh-CN" altLang="en-US" sz="2400" dirty="0">
                <a:latin typeface="+mn-ea"/>
                <a:ea typeface="+mn-ea"/>
              </a:rPr>
              <a:t>这</a:t>
            </a:r>
            <a:r>
              <a:rPr lang="zh-CN" altLang="en-US" sz="2400" dirty="0" smtClean="0">
                <a:latin typeface="+mn-ea"/>
                <a:ea typeface="+mn-ea"/>
              </a:rPr>
              <a:t>次</a:t>
            </a:r>
            <a:r>
              <a:rPr lang="zh-CN" altLang="en-US" sz="2400" dirty="0">
                <a:latin typeface="+mn-ea"/>
                <a:ea typeface="+mn-ea"/>
              </a:rPr>
              <a:t>综</a:t>
            </a:r>
            <a:r>
              <a:rPr lang="zh-CN" altLang="en-US" sz="2400" dirty="0" smtClean="0">
                <a:latin typeface="+mn-ea"/>
                <a:ea typeface="+mn-ea"/>
              </a:rPr>
              <a:t>合实训，我们收</a:t>
            </a:r>
            <a:r>
              <a:rPr lang="zh-CN" altLang="en-US" sz="2400" dirty="0">
                <a:latin typeface="+mn-ea"/>
                <a:ea typeface="+mn-ea"/>
              </a:rPr>
              <a:t>获了很多，一方面学习到了许多以前没学过的专业知识与知识的应用，另一方面还提高了自己动手做项目的潜力。本次实训，是对</a:t>
            </a:r>
            <a:r>
              <a:rPr lang="zh-CN" altLang="en-US" sz="2400" dirty="0" smtClean="0">
                <a:latin typeface="+mn-ea"/>
                <a:ea typeface="+mn-ea"/>
              </a:rPr>
              <a:t>我们潜</a:t>
            </a:r>
            <a:r>
              <a:rPr lang="zh-CN" altLang="en-US" sz="2400" dirty="0">
                <a:latin typeface="+mn-ea"/>
                <a:ea typeface="+mn-ea"/>
              </a:rPr>
              <a:t>力的进一步锻炼，也是一种考验。从中获得的诸多收获，也是很可贵的，是十分有好处的。</a:t>
            </a: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在实训中我们学</a:t>
            </a:r>
            <a:r>
              <a:rPr lang="zh-CN" altLang="en-US" sz="2400" dirty="0">
                <a:latin typeface="+mn-ea"/>
                <a:ea typeface="+mn-ea"/>
              </a:rPr>
              <a:t>到了许多新的知识。是一个让</a:t>
            </a:r>
            <a:r>
              <a:rPr lang="zh-CN" altLang="en-US" sz="2400" dirty="0" smtClean="0">
                <a:latin typeface="+mn-ea"/>
                <a:ea typeface="+mn-ea"/>
              </a:rPr>
              <a:t>我们把</a:t>
            </a:r>
            <a:r>
              <a:rPr lang="zh-CN" altLang="en-US" sz="2400" dirty="0">
                <a:latin typeface="+mn-ea"/>
                <a:ea typeface="+mn-ea"/>
              </a:rPr>
              <a:t>书本上的理论知识运用于实践中的好机会，原先，学的时候感叹学的资料太难懂，此刻想来，有些其实并不难，关键在于理解。</a:t>
            </a: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在</a:t>
            </a:r>
            <a:r>
              <a:rPr lang="zh-CN" altLang="en-US" sz="2400" dirty="0">
                <a:latin typeface="+mn-ea"/>
                <a:ea typeface="+mn-ea"/>
              </a:rPr>
              <a:t>这次</a:t>
            </a:r>
            <a:r>
              <a:rPr lang="zh-CN" altLang="en-US" sz="2400" dirty="0" smtClean="0">
                <a:latin typeface="+mn-ea"/>
                <a:ea typeface="+mn-ea"/>
              </a:rPr>
              <a:t>实训中</a:t>
            </a:r>
            <a:r>
              <a:rPr lang="zh-CN" altLang="en-US" sz="2400" dirty="0">
                <a:latin typeface="+mn-ea"/>
                <a:ea typeface="+mn-ea"/>
              </a:rPr>
              <a:t>还锻炼了</a:t>
            </a:r>
            <a:r>
              <a:rPr lang="zh-CN" altLang="en-US" sz="2400" dirty="0" smtClean="0">
                <a:latin typeface="+mn-ea"/>
                <a:ea typeface="+mn-ea"/>
              </a:rPr>
              <a:t>我们其</a:t>
            </a:r>
            <a:r>
              <a:rPr lang="zh-CN" altLang="en-US" sz="2400" dirty="0">
                <a:latin typeface="+mn-ea"/>
                <a:ea typeface="+mn-ea"/>
              </a:rPr>
              <a:t>他方面的潜力，提高了</a:t>
            </a:r>
            <a:r>
              <a:rPr lang="zh-CN" altLang="en-US" sz="2400" dirty="0" smtClean="0">
                <a:latin typeface="+mn-ea"/>
                <a:ea typeface="+mn-ea"/>
              </a:rPr>
              <a:t>我们的</a:t>
            </a:r>
            <a:r>
              <a:rPr lang="zh-CN" altLang="en-US" sz="2400" dirty="0">
                <a:latin typeface="+mn-ea"/>
                <a:ea typeface="+mn-ea"/>
              </a:rPr>
              <a:t>综合素质。首先，它锻炼了</a:t>
            </a:r>
            <a:r>
              <a:rPr lang="zh-CN" altLang="en-US" sz="2400" dirty="0" smtClean="0">
                <a:latin typeface="+mn-ea"/>
                <a:ea typeface="+mn-ea"/>
              </a:rPr>
              <a:t>我们做</a:t>
            </a:r>
            <a:r>
              <a:rPr lang="zh-CN" altLang="en-US" sz="2400" dirty="0">
                <a:latin typeface="+mn-ea"/>
                <a:ea typeface="+mn-ea"/>
              </a:rPr>
              <a:t>项目的潜力，提高了独立思考问题、自己动手操作的潜力，在工作的过程中，复习了以前学习过的知识，并掌握了一些应用知识的技巧等。其次，实训中的项目作业也使我更加有团队精神。</a:t>
            </a: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从</a:t>
            </a:r>
            <a:r>
              <a:rPr lang="zh-CN" altLang="en-US" sz="2400" dirty="0">
                <a:latin typeface="+mn-ea"/>
                <a:ea typeface="+mn-ea"/>
              </a:rPr>
              <a:t>这次实训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dirty="0">
                <a:latin typeface="+mn-ea"/>
                <a:ea typeface="+mn-ea"/>
              </a:rPr>
              <a:t>我学会了下面几</a:t>
            </a:r>
            <a:r>
              <a:rPr lang="zh-CN" altLang="en-US" sz="2400" dirty="0" smtClean="0">
                <a:latin typeface="+mn-ea"/>
                <a:ea typeface="+mn-ea"/>
              </a:rPr>
              <a:t>点</a:t>
            </a:r>
            <a:r>
              <a:rPr lang="zh-CN" altLang="en-US" sz="2400" dirty="0">
                <a:latin typeface="+mn-ea"/>
                <a:ea typeface="+mn-ea"/>
              </a:rPr>
              <a:t>做项目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dirty="0">
                <a:latin typeface="+mn-ea"/>
                <a:ea typeface="+mn-ea"/>
              </a:rPr>
              <a:t>心态：</a:t>
            </a: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一</a:t>
            </a:r>
            <a:r>
              <a:rPr lang="zh-CN" altLang="en-US" sz="2400" dirty="0">
                <a:latin typeface="+mn-ea"/>
                <a:ea typeface="+mn-ea"/>
              </a:rPr>
              <a:t>、继续学习，不断提升理论涵</a:t>
            </a:r>
            <a:r>
              <a:rPr lang="zh-CN" altLang="en-US" sz="2400" dirty="0" smtClean="0">
                <a:latin typeface="+mn-ea"/>
                <a:ea typeface="+mn-ea"/>
              </a:rPr>
              <a:t>养。。</a:t>
            </a:r>
            <a:endParaRPr lang="zh-CN" altLang="en-US" sz="2400" dirty="0">
              <a:latin typeface="+mn-ea"/>
              <a:ea typeface="+mn-ea"/>
            </a:endParaRP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二</a:t>
            </a:r>
            <a:r>
              <a:rPr lang="zh-CN" altLang="en-US" sz="2400" dirty="0">
                <a:latin typeface="+mn-ea"/>
                <a:ea typeface="+mn-ea"/>
              </a:rPr>
              <a:t>、努力实践，自觉进行主角转化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indent="457200"/>
            <a:r>
              <a:rPr lang="zh-CN" altLang="en-US" sz="2400" dirty="0" smtClean="0">
                <a:latin typeface="+mn-ea"/>
                <a:ea typeface="+mn-ea"/>
              </a:rPr>
              <a:t>三</a:t>
            </a:r>
            <a:r>
              <a:rPr lang="zh-CN" altLang="en-US" sz="2400" dirty="0">
                <a:latin typeface="+mn-ea"/>
                <a:ea typeface="+mn-ea"/>
              </a:rPr>
              <a:t>、提高工作用心性和主动性</a:t>
            </a:r>
          </a:p>
          <a:p>
            <a:r>
              <a:rPr lang="zh-CN" altLang="en-US" sz="1600" dirty="0">
                <a:latin typeface="+mn-ea"/>
                <a:ea typeface="+mn-ea"/>
              </a:rPr>
              <a:t>　　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812800" y="213231"/>
            <a:ext cx="2311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40743" y="3303402"/>
            <a:ext cx="763284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800" b="1" cap="all" dirty="0">
                <a:solidFill>
                  <a:srgbClr val="E56B00"/>
                </a:solidFill>
                <a:cs typeface="Arial" panose="020B0604020202020204" pitchFamily="34" charset="0"/>
              </a:rPr>
              <a:t>Thank you</a:t>
            </a:r>
            <a:endParaRPr lang="zh-CN" altLang="en-US" sz="8800" b="1" cap="all" dirty="0">
              <a:solidFill>
                <a:srgbClr val="E56B00"/>
              </a:solidFill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884759" y="5056485"/>
            <a:ext cx="5040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rgbClr val="E56B00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783" y="0"/>
            <a:ext cx="4064001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860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5400000">
            <a:off x="5124817" y="2005290"/>
            <a:ext cx="421829" cy="36364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44664" y="1806352"/>
            <a:ext cx="4854342" cy="7557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979977" y="1902970"/>
            <a:ext cx="562540" cy="5625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r>
              <a:rPr lang="en-US" altLang="zh-CN" sz="15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509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0"/>
            <a:ext cx="5200420" cy="7232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184485" y="1337837"/>
            <a:ext cx="1588559" cy="15885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5844664" y="2863627"/>
            <a:ext cx="4854342" cy="7557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979977" y="2936432"/>
            <a:ext cx="562540" cy="5625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r>
              <a:rPr lang="en-US" altLang="zh-CN" sz="15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509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4664" y="3885183"/>
            <a:ext cx="4854342" cy="7557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979977" y="3969894"/>
            <a:ext cx="562540" cy="5625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r>
              <a:rPr lang="en-US" altLang="zh-CN" sz="15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509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844664" y="4906739"/>
            <a:ext cx="4854342" cy="7557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979977" y="5003357"/>
            <a:ext cx="562540" cy="5625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r>
              <a:rPr lang="en-US" altLang="zh-CN" sz="15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509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MH_Entry_1"/>
          <p:cNvSpPr/>
          <p:nvPr>
            <p:custDataLst>
              <p:tags r:id="rId1"/>
            </p:custDataLst>
          </p:nvPr>
        </p:nvSpPr>
        <p:spPr>
          <a:xfrm>
            <a:off x="7213455" y="1977433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MH_Entry_2"/>
          <p:cNvSpPr/>
          <p:nvPr>
            <p:custDataLst>
              <p:tags r:id="rId2"/>
            </p:custDataLst>
          </p:nvPr>
        </p:nvSpPr>
        <p:spPr>
          <a:xfrm>
            <a:off x="7213455" y="3011235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项目完成情况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Entry_3"/>
          <p:cNvSpPr/>
          <p:nvPr>
            <p:custDataLst>
              <p:tags r:id="rId3"/>
            </p:custDataLst>
          </p:nvPr>
        </p:nvSpPr>
        <p:spPr>
          <a:xfrm>
            <a:off x="7213455" y="4045037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MH_Entry_4"/>
          <p:cNvSpPr/>
          <p:nvPr>
            <p:custDataLst>
              <p:tags r:id="rId4"/>
            </p:custDataLst>
          </p:nvPr>
        </p:nvSpPr>
        <p:spPr>
          <a:xfrm>
            <a:off x="7213455" y="5078839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595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4464" y="2984239"/>
            <a:ext cx="4273599" cy="1264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69135" y="2984239"/>
            <a:ext cx="8589615" cy="12641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21479" y="3145850"/>
            <a:ext cx="940950" cy="9409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6501074" y="3246992"/>
            <a:ext cx="4125737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706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5"/>
          <p:cNvSpPr txBox="1"/>
          <p:nvPr/>
        </p:nvSpPr>
        <p:spPr>
          <a:xfrm>
            <a:off x="956767" y="3203308"/>
            <a:ext cx="2811263" cy="521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采用安卓系统，实现了用户定位，群定位，群成员导航，群聊天的主要功能。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2563590" y="2882577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客户端</a:t>
            </a:r>
          </a:p>
        </p:txBody>
      </p:sp>
      <p:sp>
        <p:nvSpPr>
          <p:cNvPr id="47" name="TextBox 15"/>
          <p:cNvSpPr txBox="1"/>
          <p:nvPr/>
        </p:nvSpPr>
        <p:spPr>
          <a:xfrm>
            <a:off x="9124845" y="3203308"/>
            <a:ext cx="2777138" cy="798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端主要实现管理员功能，主要包括成员管理，群组管理，系统推送，历史公告等功能。</a:t>
            </a:r>
          </a:p>
        </p:txBody>
      </p:sp>
      <p:sp>
        <p:nvSpPr>
          <p:cNvPr id="48" name="TextBox 16"/>
          <p:cNvSpPr txBox="1"/>
          <p:nvPr/>
        </p:nvSpPr>
        <p:spPr>
          <a:xfrm>
            <a:off x="9629405" y="2882577"/>
            <a:ext cx="6139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956767" y="5565508"/>
            <a:ext cx="2811263" cy="798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作为数据库，通过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SQL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语句创建表，如：用户信息表，群组表，群成员表，定位表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……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2454126" y="5244777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</a:t>
            </a:r>
          </a:p>
        </p:txBody>
      </p:sp>
      <p:sp>
        <p:nvSpPr>
          <p:cNvPr id="51" name="TextBox 15"/>
          <p:cNvSpPr txBox="1"/>
          <p:nvPr/>
        </p:nvSpPr>
        <p:spPr>
          <a:xfrm>
            <a:off x="9124845" y="5565508"/>
            <a:ext cx="2777138" cy="798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spring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框架，通过连接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数据库，处理来自安卓客户端和网页管理员发送的请求并作出相应的应答。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9620374" y="5200501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服务器</a:t>
            </a:r>
          </a:p>
        </p:txBody>
      </p:sp>
      <p:sp>
        <p:nvSpPr>
          <p:cNvPr id="40" name="TextBox 8"/>
          <p:cNvSpPr txBox="1"/>
          <p:nvPr/>
        </p:nvSpPr>
        <p:spPr>
          <a:xfrm>
            <a:off x="812799" y="213231"/>
            <a:ext cx="3456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项目概述：项目架构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03" y="2633731"/>
            <a:ext cx="5021276" cy="3214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39" y="1889064"/>
            <a:ext cx="869240" cy="869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44" y="1889064"/>
            <a:ext cx="997978" cy="997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10" y="4034431"/>
            <a:ext cx="1210345" cy="121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37FE76-7E73-4FF5-A227-0979A77E1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55" y="4062236"/>
            <a:ext cx="1013876" cy="10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5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812799" y="213231"/>
            <a:ext cx="525653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端思维导图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3"/>
            <a:ext cx="10229554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812799" y="213231"/>
            <a:ext cx="424842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PC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端思维导图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6" y="808013"/>
            <a:ext cx="10229554" cy="62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>
            <a:off x="5067754" y="3391740"/>
            <a:ext cx="18982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67754" y="4170470"/>
            <a:ext cx="18982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67754" y="4869456"/>
            <a:ext cx="18982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081705" y="5628801"/>
            <a:ext cx="18982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047654" y="2667021"/>
            <a:ext cx="18982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63659" y="2230816"/>
            <a:ext cx="4689211" cy="3832705"/>
            <a:chOff x="3932407" y="1734542"/>
            <a:chExt cx="4446555" cy="363437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flipH="1" flipV="1">
              <a:off x="4946861" y="1958954"/>
              <a:ext cx="1938404" cy="663533"/>
            </a:xfrm>
            <a:custGeom>
              <a:avLst/>
              <a:gdLst>
                <a:gd name="T0" fmla="*/ 1933 w 2191"/>
                <a:gd name="T1" fmla="*/ 0 h 750"/>
                <a:gd name="T2" fmla="*/ 0 w 2191"/>
                <a:gd name="T3" fmla="*/ 0 h 750"/>
                <a:gd name="T4" fmla="*/ 0 w 2191"/>
                <a:gd name="T5" fmla="*/ 750 h 750"/>
                <a:gd name="T6" fmla="*/ 1933 w 2191"/>
                <a:gd name="T7" fmla="*/ 750 h 750"/>
                <a:gd name="T8" fmla="*/ 2191 w 2191"/>
                <a:gd name="T9" fmla="*/ 376 h 750"/>
                <a:gd name="T10" fmla="*/ 1933 w 2191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1" h="750">
                  <a:moveTo>
                    <a:pt x="1933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1933" y="750"/>
                  </a:lnTo>
                  <a:lnTo>
                    <a:pt x="2191" y="376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flipH="1" flipV="1">
              <a:off x="4441187" y="2599738"/>
              <a:ext cx="3016867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flipH="1" flipV="1">
              <a:off x="3932407" y="3206102"/>
              <a:ext cx="3112106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flipH="1" flipV="1">
              <a:off x="4476195" y="3893322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flipH="1" flipV="1">
              <a:off x="4832070" y="4557018"/>
              <a:ext cx="2053196" cy="653503"/>
            </a:xfrm>
            <a:custGeom>
              <a:avLst/>
              <a:gdLst>
                <a:gd name="T0" fmla="*/ 1935 w 2193"/>
                <a:gd name="T1" fmla="*/ 0 h 698"/>
                <a:gd name="T2" fmla="*/ 0 w 2193"/>
                <a:gd name="T3" fmla="*/ 0 h 698"/>
                <a:gd name="T4" fmla="*/ 0 w 2193"/>
                <a:gd name="T5" fmla="*/ 698 h 698"/>
                <a:gd name="T6" fmla="*/ 1935 w 2193"/>
                <a:gd name="T7" fmla="*/ 698 h 698"/>
                <a:gd name="T8" fmla="*/ 2193 w 2193"/>
                <a:gd name="T9" fmla="*/ 348 h 698"/>
                <a:gd name="T10" fmla="*/ 1935 w 2193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3" h="698">
                  <a:moveTo>
                    <a:pt x="1935" y="0"/>
                  </a:moveTo>
                  <a:lnTo>
                    <a:pt x="0" y="0"/>
                  </a:lnTo>
                  <a:lnTo>
                    <a:pt x="0" y="698"/>
                  </a:lnTo>
                  <a:lnTo>
                    <a:pt x="1935" y="698"/>
                  </a:lnTo>
                  <a:lnTo>
                    <a:pt x="2193" y="348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flipH="1" flipV="1">
              <a:off x="7551559" y="4237733"/>
              <a:ext cx="257252" cy="1131179"/>
            </a:xfrm>
            <a:custGeom>
              <a:avLst/>
              <a:gdLst>
                <a:gd name="T0" fmla="*/ 282 w 282"/>
                <a:gd name="T1" fmla="*/ 1240 h 1240"/>
                <a:gd name="T2" fmla="*/ 0 w 282"/>
                <a:gd name="T3" fmla="*/ 1140 h 1240"/>
                <a:gd name="T4" fmla="*/ 0 w 282"/>
                <a:gd name="T5" fmla="*/ 239 h 1240"/>
                <a:gd name="T6" fmla="*/ 282 w 282"/>
                <a:gd name="T7" fmla="*/ 0 h 1240"/>
                <a:gd name="T8" fmla="*/ 282 w 282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40">
                  <a:moveTo>
                    <a:pt x="282" y="1240"/>
                  </a:moveTo>
                  <a:lnTo>
                    <a:pt x="0" y="1140"/>
                  </a:lnTo>
                  <a:lnTo>
                    <a:pt x="0" y="239"/>
                  </a:lnTo>
                  <a:lnTo>
                    <a:pt x="282" y="0"/>
                  </a:lnTo>
                  <a:lnTo>
                    <a:pt x="282" y="12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flipH="1" flipV="1">
              <a:off x="6855519" y="4237733"/>
              <a:ext cx="669585" cy="1131179"/>
            </a:xfrm>
            <a:custGeom>
              <a:avLst/>
              <a:gdLst>
                <a:gd name="T0" fmla="*/ 0 w 734"/>
                <a:gd name="T1" fmla="*/ 1240 h 1240"/>
                <a:gd name="T2" fmla="*/ 734 w 734"/>
                <a:gd name="T3" fmla="*/ 1140 h 1240"/>
                <a:gd name="T4" fmla="*/ 734 w 734"/>
                <a:gd name="T5" fmla="*/ 168 h 1240"/>
                <a:gd name="T6" fmla="*/ 0 w 734"/>
                <a:gd name="T7" fmla="*/ 0 h 1240"/>
                <a:gd name="T8" fmla="*/ 0 w 734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240">
                  <a:moveTo>
                    <a:pt x="0" y="1240"/>
                  </a:moveTo>
                  <a:lnTo>
                    <a:pt x="734" y="1140"/>
                  </a:lnTo>
                  <a:lnTo>
                    <a:pt x="734" y="168"/>
                  </a:lnTo>
                  <a:lnTo>
                    <a:pt x="0" y="0"/>
                  </a:lnTo>
                  <a:lnTo>
                    <a:pt x="0" y="1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 flipH="1" flipV="1">
              <a:off x="7525103" y="4237733"/>
              <a:ext cx="26456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 flipV="1">
              <a:off x="7471281" y="3788910"/>
              <a:ext cx="635832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flipH="1" flipV="1">
              <a:off x="6557215" y="3788910"/>
              <a:ext cx="887612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 flipH="1" flipV="1">
              <a:off x="7444825" y="3788910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flipH="1" flipV="1">
              <a:off x="6855520" y="1734543"/>
              <a:ext cx="259076" cy="1131179"/>
            </a:xfrm>
            <a:custGeom>
              <a:avLst/>
              <a:gdLst>
                <a:gd name="T0" fmla="*/ 0 w 284"/>
                <a:gd name="T1" fmla="*/ 0 h 1240"/>
                <a:gd name="T2" fmla="*/ 284 w 284"/>
                <a:gd name="T3" fmla="*/ 100 h 1240"/>
                <a:gd name="T4" fmla="*/ 284 w 284"/>
                <a:gd name="T5" fmla="*/ 1001 h 1240"/>
                <a:gd name="T6" fmla="*/ 0 w 284"/>
                <a:gd name="T7" fmla="*/ 1240 h 1240"/>
                <a:gd name="T8" fmla="*/ 0 w 284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40">
                  <a:moveTo>
                    <a:pt x="0" y="0"/>
                  </a:moveTo>
                  <a:lnTo>
                    <a:pt x="284" y="100"/>
                  </a:lnTo>
                  <a:lnTo>
                    <a:pt x="284" y="1001"/>
                  </a:lnTo>
                  <a:lnTo>
                    <a:pt x="0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flipH="1" flipV="1">
              <a:off x="7140138" y="1734542"/>
              <a:ext cx="668674" cy="1131179"/>
            </a:xfrm>
            <a:custGeom>
              <a:avLst/>
              <a:gdLst>
                <a:gd name="T0" fmla="*/ 733 w 733"/>
                <a:gd name="T1" fmla="*/ 0 h 1240"/>
                <a:gd name="T2" fmla="*/ 0 w 733"/>
                <a:gd name="T3" fmla="*/ 100 h 1240"/>
                <a:gd name="T4" fmla="*/ 0 w 733"/>
                <a:gd name="T5" fmla="*/ 1072 h 1240"/>
                <a:gd name="T6" fmla="*/ 733 w 733"/>
                <a:gd name="T7" fmla="*/ 1240 h 1240"/>
                <a:gd name="T8" fmla="*/ 733 w 733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1240">
                  <a:moveTo>
                    <a:pt x="733" y="0"/>
                  </a:moveTo>
                  <a:lnTo>
                    <a:pt x="0" y="100"/>
                  </a:lnTo>
                  <a:lnTo>
                    <a:pt x="0" y="1072"/>
                  </a:lnTo>
                  <a:lnTo>
                    <a:pt x="733" y="124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 flipH="1" flipV="1">
              <a:off x="7114596" y="1734543"/>
              <a:ext cx="25543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flipH="1" flipV="1">
              <a:off x="6557217" y="2377672"/>
              <a:ext cx="63765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 flipH="1" flipV="1">
              <a:off x="7220415" y="2377672"/>
              <a:ext cx="886699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 flipH="1" flipV="1">
              <a:off x="7194873" y="2377672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flipH="1" flipV="1">
              <a:off x="7345392" y="3117501"/>
              <a:ext cx="1033570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 flipH="1" flipV="1">
              <a:off x="6286280" y="3117501"/>
              <a:ext cx="1033570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 flipH="1" flipV="1">
              <a:off x="7319850" y="3117501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 flipV="1">
              <a:off x="6557216" y="4474915"/>
              <a:ext cx="1549898" cy="250866"/>
            </a:xfrm>
            <a:custGeom>
              <a:avLst/>
              <a:gdLst>
                <a:gd name="T0" fmla="*/ 0 w 1699"/>
                <a:gd name="T1" fmla="*/ 260 h 275"/>
                <a:gd name="T2" fmla="*/ 697 w 1699"/>
                <a:gd name="T3" fmla="*/ 0 h 275"/>
                <a:gd name="T4" fmla="*/ 726 w 1699"/>
                <a:gd name="T5" fmla="*/ 0 h 275"/>
                <a:gd name="T6" fmla="*/ 1699 w 1699"/>
                <a:gd name="T7" fmla="*/ 166 h 275"/>
                <a:gd name="T8" fmla="*/ 1699 w 1699"/>
                <a:gd name="T9" fmla="*/ 180 h 275"/>
                <a:gd name="T10" fmla="*/ 726 w 1699"/>
                <a:gd name="T11" fmla="*/ 21 h 275"/>
                <a:gd name="T12" fmla="*/ 697 w 1699"/>
                <a:gd name="T13" fmla="*/ 21 h 275"/>
                <a:gd name="T14" fmla="*/ 0 w 1699"/>
                <a:gd name="T15" fmla="*/ 275 h 275"/>
                <a:gd name="T16" fmla="*/ 0 w 1699"/>
                <a:gd name="T17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5">
                  <a:moveTo>
                    <a:pt x="0" y="260"/>
                  </a:moveTo>
                  <a:lnTo>
                    <a:pt x="697" y="0"/>
                  </a:lnTo>
                  <a:lnTo>
                    <a:pt x="726" y="0"/>
                  </a:lnTo>
                  <a:lnTo>
                    <a:pt x="1699" y="166"/>
                  </a:lnTo>
                  <a:lnTo>
                    <a:pt x="1699" y="180"/>
                  </a:lnTo>
                  <a:lnTo>
                    <a:pt x="726" y="21"/>
                  </a:lnTo>
                  <a:lnTo>
                    <a:pt x="697" y="21"/>
                  </a:lnTo>
                  <a:lnTo>
                    <a:pt x="0" y="275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flipH="1" flipV="1">
              <a:off x="6557216" y="2377673"/>
              <a:ext cx="1549898" cy="249954"/>
            </a:xfrm>
            <a:custGeom>
              <a:avLst/>
              <a:gdLst>
                <a:gd name="T0" fmla="*/ 1699 w 1699"/>
                <a:gd name="T1" fmla="*/ 14 h 274"/>
                <a:gd name="T2" fmla="*/ 1000 w 1699"/>
                <a:gd name="T3" fmla="*/ 274 h 274"/>
                <a:gd name="T4" fmla="*/ 972 w 1699"/>
                <a:gd name="T5" fmla="*/ 274 h 274"/>
                <a:gd name="T6" fmla="*/ 0 w 1699"/>
                <a:gd name="T7" fmla="*/ 109 h 274"/>
                <a:gd name="T8" fmla="*/ 0 w 1699"/>
                <a:gd name="T9" fmla="*/ 94 h 274"/>
                <a:gd name="T10" fmla="*/ 972 w 1699"/>
                <a:gd name="T11" fmla="*/ 253 h 274"/>
                <a:gd name="T12" fmla="*/ 1000 w 1699"/>
                <a:gd name="T13" fmla="*/ 253 h 274"/>
                <a:gd name="T14" fmla="*/ 1699 w 1699"/>
                <a:gd name="T15" fmla="*/ 0 h 274"/>
                <a:gd name="T16" fmla="*/ 1699 w 1699"/>
                <a:gd name="T17" fmla="*/ 1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4">
                  <a:moveTo>
                    <a:pt x="1699" y="14"/>
                  </a:moveTo>
                  <a:lnTo>
                    <a:pt x="1000" y="274"/>
                  </a:lnTo>
                  <a:lnTo>
                    <a:pt x="972" y="274"/>
                  </a:lnTo>
                  <a:lnTo>
                    <a:pt x="0" y="109"/>
                  </a:lnTo>
                  <a:lnTo>
                    <a:pt x="0" y="94"/>
                  </a:lnTo>
                  <a:lnTo>
                    <a:pt x="972" y="253"/>
                  </a:lnTo>
                  <a:lnTo>
                    <a:pt x="1000" y="253"/>
                  </a:lnTo>
                  <a:lnTo>
                    <a:pt x="1699" y="0"/>
                  </a:lnTo>
                  <a:lnTo>
                    <a:pt x="1699" y="14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flipH="1" flipV="1">
              <a:off x="6286281" y="3883784"/>
              <a:ext cx="2092681" cy="103996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23" tIns="36162" rIns="72323" bIns="3616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46193" y="2081479"/>
              <a:ext cx="1440821" cy="384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王伟锋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5197" y="2685705"/>
              <a:ext cx="1489731" cy="384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李海洋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46193" y="4689461"/>
              <a:ext cx="1440821" cy="384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吴帅辰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22079" y="4002269"/>
              <a:ext cx="1422849" cy="384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林玮成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25228" y="3325939"/>
              <a:ext cx="1662968" cy="384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陈升云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7228070" y="2169519"/>
            <a:ext cx="3688927" cy="494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项目组组长：负责后台服务器端的开发和数据库的设计及项目整体进度的规划。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7228069" y="2957139"/>
            <a:ext cx="3688929" cy="494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项目组成员：负责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客户端的开发，网络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文档的编写。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7228070" y="3744759"/>
            <a:ext cx="3688927" cy="236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项目组成员：负责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客户端的开发。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7228069" y="4532379"/>
            <a:ext cx="3688929" cy="494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项目组成员：负责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客户端的软件测试及测试文档的编写和客户端使用手册的编写。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7228070" y="5319999"/>
            <a:ext cx="3688927" cy="494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项目组成员：负责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管理员端的系统开发及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端使用手册的编写。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Box 8"/>
          <p:cNvSpPr txBox="1"/>
          <p:nvPr/>
        </p:nvSpPr>
        <p:spPr>
          <a:xfrm>
            <a:off x="812750" y="213231"/>
            <a:ext cx="345583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项目概述：成员分工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9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2425700"/>
            <a:ext cx="2532062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引用百度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SDK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，实现个人位置定位；同时引用百度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NaviTes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onsdkall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，实现路线规划及导航。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3492500"/>
            <a:ext cx="2532062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引用环信实现即时聊天，同时使用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easeui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里面的聊天界面。</a:t>
            </a:r>
            <a:endParaRPr lang="en-AU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4545013"/>
            <a:ext cx="2532062" cy="103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采用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Springmvc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框架，完成对用户和群组的解封和禁用，以及完成向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客户端推送系统公告。</a:t>
            </a:r>
            <a:endParaRPr lang="en-AU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5599113"/>
            <a:ext cx="2532062" cy="7755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Android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端实现对群组的创建，删除，修改及群成员的邀请和移出。</a:t>
            </a:r>
            <a:endParaRPr lang="en-AU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0574" y="2146942"/>
            <a:ext cx="4346894" cy="1933608"/>
            <a:chOff x="3031241" y="2222477"/>
            <a:chExt cx="4121726" cy="1833447"/>
          </a:xfrm>
        </p:grpSpPr>
        <p:grpSp>
          <p:nvGrpSpPr>
            <p:cNvPr id="34" name="Group 33"/>
            <p:cNvGrpSpPr/>
            <p:nvPr/>
          </p:nvGrpSpPr>
          <p:grpSpPr>
            <a:xfrm flipH="1">
              <a:off x="3031241" y="2222477"/>
              <a:ext cx="4121726" cy="1833447"/>
              <a:chOff x="3237996" y="1785939"/>
              <a:chExt cx="4404882" cy="1959402"/>
            </a:xfrm>
          </p:grpSpPr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 flipH="1">
                <a:off x="3767775" y="1785939"/>
                <a:ext cx="1639995" cy="10352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flipH="1">
                <a:off x="6398591" y="3589676"/>
                <a:ext cx="1244287" cy="15566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 flipH="1">
                <a:off x="5407769" y="1785939"/>
                <a:ext cx="990821" cy="1959402"/>
              </a:xfrm>
              <a:custGeom>
                <a:avLst/>
                <a:gdLst>
                  <a:gd name="T0" fmla="*/ 0 w 401"/>
                  <a:gd name="T1" fmla="*/ 730 h 793"/>
                  <a:gd name="T2" fmla="*/ 401 w 401"/>
                  <a:gd name="T3" fmla="*/ 0 h 793"/>
                  <a:gd name="T4" fmla="*/ 401 w 401"/>
                  <a:gd name="T5" fmla="*/ 419 h 793"/>
                  <a:gd name="T6" fmla="*/ 0 w 401"/>
                  <a:gd name="T7" fmla="*/ 793 h 793"/>
                  <a:gd name="T8" fmla="*/ 0 w 401"/>
                  <a:gd name="T9" fmla="*/ 73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793">
                    <a:moveTo>
                      <a:pt x="0" y="730"/>
                    </a:moveTo>
                    <a:lnTo>
                      <a:pt x="401" y="0"/>
                    </a:lnTo>
                    <a:lnTo>
                      <a:pt x="401" y="419"/>
                    </a:lnTo>
                    <a:lnTo>
                      <a:pt x="0" y="793"/>
                    </a:lnTo>
                    <a:lnTo>
                      <a:pt x="0" y="7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237996" y="1785939"/>
                <a:ext cx="1035295" cy="10352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5429051" y="2522136"/>
              <a:ext cx="1476053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定位导航</a:t>
              </a:r>
              <a:endParaRPr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flipH="1">
            <a:off x="3883119" y="3218929"/>
            <a:ext cx="4346893" cy="1043310"/>
            <a:chOff x="3237997" y="2856130"/>
            <a:chExt cx="4404881" cy="1057232"/>
          </a:xfrm>
        </p:grpSpPr>
        <p:sp>
          <p:nvSpPr>
            <p:cNvPr id="48" name="Rectangle 35"/>
            <p:cNvSpPr>
              <a:spLocks noChangeArrowheads="1"/>
            </p:cNvSpPr>
            <p:nvPr/>
          </p:nvSpPr>
          <p:spPr bwMode="auto">
            <a:xfrm flipH="1">
              <a:off x="3767775" y="2856130"/>
              <a:ext cx="1639995" cy="10328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Rectangle 39"/>
            <p:cNvSpPr>
              <a:spLocks noChangeArrowheads="1"/>
            </p:cNvSpPr>
            <p:nvPr/>
          </p:nvSpPr>
          <p:spPr bwMode="auto">
            <a:xfrm flipH="1">
              <a:off x="6398591" y="3757697"/>
              <a:ext cx="1244287" cy="155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 flipH="1">
              <a:off x="5407769" y="2865710"/>
              <a:ext cx="990821" cy="1047650"/>
            </a:xfrm>
            <a:custGeom>
              <a:avLst/>
              <a:gdLst>
                <a:gd name="T0" fmla="*/ 0 w 401"/>
                <a:gd name="T1" fmla="*/ 361 h 424"/>
                <a:gd name="T2" fmla="*/ 401 w 401"/>
                <a:gd name="T3" fmla="*/ 0 h 424"/>
                <a:gd name="T4" fmla="*/ 401 w 401"/>
                <a:gd name="T5" fmla="*/ 418 h 424"/>
                <a:gd name="T6" fmla="*/ 0 w 401"/>
                <a:gd name="T7" fmla="*/ 424 h 424"/>
                <a:gd name="T8" fmla="*/ 0 w 401"/>
                <a:gd name="T9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424">
                  <a:moveTo>
                    <a:pt x="0" y="361"/>
                  </a:moveTo>
                  <a:lnTo>
                    <a:pt x="401" y="0"/>
                  </a:lnTo>
                  <a:lnTo>
                    <a:pt x="401" y="418"/>
                  </a:lnTo>
                  <a:lnTo>
                    <a:pt x="0" y="424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237997" y="2862130"/>
              <a:ext cx="1035295" cy="10352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0574" y="4258550"/>
            <a:ext cx="4346894" cy="1039160"/>
            <a:chOff x="3031241" y="4224704"/>
            <a:chExt cx="4121726" cy="985332"/>
          </a:xfrm>
        </p:grpSpPr>
        <p:grpSp>
          <p:nvGrpSpPr>
            <p:cNvPr id="52" name="Group 51"/>
            <p:cNvGrpSpPr/>
            <p:nvPr/>
          </p:nvGrpSpPr>
          <p:grpSpPr>
            <a:xfrm flipH="1">
              <a:off x="3031241" y="4224704"/>
              <a:ext cx="4121726" cy="985332"/>
              <a:chOff x="3237996" y="3925716"/>
              <a:chExt cx="4404882" cy="1053023"/>
            </a:xfrm>
          </p:grpSpPr>
          <p:sp>
            <p:nvSpPr>
              <p:cNvPr id="56" name="Rectangle 36"/>
              <p:cNvSpPr>
                <a:spLocks noChangeArrowheads="1"/>
              </p:cNvSpPr>
              <p:nvPr/>
            </p:nvSpPr>
            <p:spPr bwMode="auto">
              <a:xfrm flipH="1">
                <a:off x="3767775" y="3943011"/>
                <a:ext cx="1639995" cy="10352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H="1">
                <a:off x="6398591" y="3925716"/>
                <a:ext cx="1244287" cy="16060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5"/>
              <p:cNvSpPr>
                <a:spLocks/>
              </p:cNvSpPr>
              <p:nvPr/>
            </p:nvSpPr>
            <p:spPr bwMode="auto">
              <a:xfrm flipH="1">
                <a:off x="5407769" y="3925716"/>
                <a:ext cx="990821" cy="1052592"/>
              </a:xfrm>
              <a:custGeom>
                <a:avLst/>
                <a:gdLst>
                  <a:gd name="T0" fmla="*/ 401 w 401"/>
                  <a:gd name="T1" fmla="*/ 426 h 426"/>
                  <a:gd name="T2" fmla="*/ 0 w 401"/>
                  <a:gd name="T3" fmla="*/ 65 h 426"/>
                  <a:gd name="T4" fmla="*/ 0 w 401"/>
                  <a:gd name="T5" fmla="*/ 0 h 426"/>
                  <a:gd name="T6" fmla="*/ 401 w 401"/>
                  <a:gd name="T7" fmla="*/ 7 h 426"/>
                  <a:gd name="T8" fmla="*/ 401 w 401"/>
                  <a:gd name="T9" fmla="*/ 426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426">
                    <a:moveTo>
                      <a:pt x="401" y="426"/>
                    </a:moveTo>
                    <a:lnTo>
                      <a:pt x="0" y="65"/>
                    </a:lnTo>
                    <a:lnTo>
                      <a:pt x="0" y="0"/>
                    </a:lnTo>
                    <a:lnTo>
                      <a:pt x="401" y="7"/>
                    </a:lnTo>
                    <a:lnTo>
                      <a:pt x="401" y="42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237996" y="3943444"/>
                <a:ext cx="1035295" cy="10352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3900574" y="4429233"/>
            <a:ext cx="4346894" cy="1928732"/>
            <a:chOff x="3237996" y="4098676"/>
            <a:chExt cx="4404882" cy="1954461"/>
          </a:xfrm>
        </p:grpSpPr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 flipH="1">
              <a:off x="3767775" y="5017842"/>
              <a:ext cx="1639995" cy="10352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Rectangle 41"/>
            <p:cNvSpPr>
              <a:spLocks noChangeArrowheads="1"/>
            </p:cNvSpPr>
            <p:nvPr/>
          </p:nvSpPr>
          <p:spPr bwMode="auto">
            <a:xfrm flipH="1">
              <a:off x="6398591" y="4098676"/>
              <a:ext cx="1244287" cy="155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 flipH="1">
              <a:off x="5407769" y="4098676"/>
              <a:ext cx="990821" cy="1954461"/>
            </a:xfrm>
            <a:custGeom>
              <a:avLst/>
              <a:gdLst>
                <a:gd name="T0" fmla="*/ 401 w 401"/>
                <a:gd name="T1" fmla="*/ 791 h 791"/>
                <a:gd name="T2" fmla="*/ 0 w 401"/>
                <a:gd name="T3" fmla="*/ 63 h 791"/>
                <a:gd name="T4" fmla="*/ 0 w 401"/>
                <a:gd name="T5" fmla="*/ 0 h 791"/>
                <a:gd name="T6" fmla="*/ 401 w 401"/>
                <a:gd name="T7" fmla="*/ 372 h 791"/>
                <a:gd name="T8" fmla="*/ 401 w 401"/>
                <a:gd name="T9" fmla="*/ 791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791">
                  <a:moveTo>
                    <a:pt x="401" y="791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401" y="372"/>
                  </a:lnTo>
                  <a:lnTo>
                    <a:pt x="401" y="7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3237996" y="5017841"/>
              <a:ext cx="1035295" cy="10352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447635" y="2900986"/>
            <a:ext cx="2524202" cy="2534762"/>
            <a:chOff x="705364" y="2937461"/>
            <a:chExt cx="2393449" cy="240346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 flipH="1">
              <a:off x="705364" y="2937461"/>
              <a:ext cx="2393448" cy="2403461"/>
            </a:xfrm>
            <a:custGeom>
              <a:avLst/>
              <a:gdLst>
                <a:gd name="T0" fmla="*/ 252 w 505"/>
                <a:gd name="T1" fmla="*/ 0 h 505"/>
                <a:gd name="T2" fmla="*/ 331 w 505"/>
                <a:gd name="T3" fmla="*/ 78 h 505"/>
                <a:gd name="T4" fmla="*/ 252 w 505"/>
                <a:gd name="T5" fmla="*/ 157 h 505"/>
                <a:gd name="T6" fmla="*/ 157 w 505"/>
                <a:gd name="T7" fmla="*/ 252 h 505"/>
                <a:gd name="T8" fmla="*/ 252 w 505"/>
                <a:gd name="T9" fmla="*/ 348 h 505"/>
                <a:gd name="T10" fmla="*/ 348 w 505"/>
                <a:gd name="T11" fmla="*/ 252 h 505"/>
                <a:gd name="T12" fmla="*/ 427 w 505"/>
                <a:gd name="T13" fmla="*/ 174 h 505"/>
                <a:gd name="T14" fmla="*/ 505 w 505"/>
                <a:gd name="T15" fmla="*/ 252 h 505"/>
                <a:gd name="T16" fmla="*/ 252 w 505"/>
                <a:gd name="T17" fmla="*/ 505 h 505"/>
                <a:gd name="T18" fmla="*/ 0 w 505"/>
                <a:gd name="T19" fmla="*/ 252 h 505"/>
                <a:gd name="T20" fmla="*/ 252 w 505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" h="505">
                  <a:moveTo>
                    <a:pt x="252" y="0"/>
                  </a:moveTo>
                  <a:cubicBezTo>
                    <a:pt x="296" y="0"/>
                    <a:pt x="331" y="35"/>
                    <a:pt x="331" y="78"/>
                  </a:cubicBezTo>
                  <a:cubicBezTo>
                    <a:pt x="331" y="121"/>
                    <a:pt x="296" y="157"/>
                    <a:pt x="252" y="157"/>
                  </a:cubicBezTo>
                  <a:cubicBezTo>
                    <a:pt x="200" y="157"/>
                    <a:pt x="157" y="200"/>
                    <a:pt x="157" y="252"/>
                  </a:cubicBezTo>
                  <a:cubicBezTo>
                    <a:pt x="157" y="305"/>
                    <a:pt x="200" y="348"/>
                    <a:pt x="252" y="348"/>
                  </a:cubicBezTo>
                  <a:cubicBezTo>
                    <a:pt x="305" y="348"/>
                    <a:pt x="348" y="305"/>
                    <a:pt x="348" y="252"/>
                  </a:cubicBezTo>
                  <a:cubicBezTo>
                    <a:pt x="348" y="209"/>
                    <a:pt x="383" y="174"/>
                    <a:pt x="427" y="174"/>
                  </a:cubicBezTo>
                  <a:cubicBezTo>
                    <a:pt x="470" y="174"/>
                    <a:pt x="505" y="209"/>
                    <a:pt x="505" y="252"/>
                  </a:cubicBezTo>
                  <a:cubicBezTo>
                    <a:pt x="505" y="392"/>
                    <a:pt x="392" y="505"/>
                    <a:pt x="252" y="505"/>
                  </a:cubicBezTo>
                  <a:cubicBezTo>
                    <a:pt x="113" y="505"/>
                    <a:pt x="0" y="39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 flipH="1">
              <a:off x="705364" y="2937461"/>
              <a:ext cx="1199729" cy="1574266"/>
            </a:xfrm>
            <a:custGeom>
              <a:avLst/>
              <a:gdLst>
                <a:gd name="T0" fmla="*/ 0 w 253"/>
                <a:gd name="T1" fmla="*/ 157 h 331"/>
                <a:gd name="T2" fmla="*/ 96 w 253"/>
                <a:gd name="T3" fmla="*/ 252 h 331"/>
                <a:gd name="T4" fmla="*/ 175 w 253"/>
                <a:gd name="T5" fmla="*/ 331 h 331"/>
                <a:gd name="T6" fmla="*/ 253 w 253"/>
                <a:gd name="T7" fmla="*/ 252 h 331"/>
                <a:gd name="T8" fmla="*/ 0 w 253"/>
                <a:gd name="T9" fmla="*/ 0 h 331"/>
                <a:gd name="T10" fmla="*/ 0 w 253"/>
                <a:gd name="T11" fmla="*/ 15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31">
                  <a:moveTo>
                    <a:pt x="0" y="157"/>
                  </a:moveTo>
                  <a:cubicBezTo>
                    <a:pt x="53" y="157"/>
                    <a:pt x="96" y="200"/>
                    <a:pt x="96" y="252"/>
                  </a:cubicBezTo>
                  <a:cubicBezTo>
                    <a:pt x="96" y="296"/>
                    <a:pt x="131" y="331"/>
                    <a:pt x="175" y="331"/>
                  </a:cubicBezTo>
                  <a:cubicBezTo>
                    <a:pt x="218" y="331"/>
                    <a:pt x="253" y="296"/>
                    <a:pt x="253" y="252"/>
                  </a:cubicBezTo>
                  <a:cubicBezTo>
                    <a:pt x="253" y="113"/>
                    <a:pt x="140" y="0"/>
                    <a:pt x="0" y="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 flipH="1">
              <a:off x="1530552" y="2937461"/>
              <a:ext cx="743071" cy="747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 flipH="1">
              <a:off x="705364" y="4137190"/>
              <a:ext cx="1568259" cy="1203733"/>
            </a:xfrm>
            <a:custGeom>
              <a:avLst/>
              <a:gdLst>
                <a:gd name="T0" fmla="*/ 174 w 331"/>
                <a:gd name="T1" fmla="*/ 0 h 253"/>
                <a:gd name="T2" fmla="*/ 78 w 331"/>
                <a:gd name="T3" fmla="*/ 96 h 253"/>
                <a:gd name="T4" fmla="*/ 0 w 331"/>
                <a:gd name="T5" fmla="*/ 175 h 253"/>
                <a:gd name="T6" fmla="*/ 78 w 331"/>
                <a:gd name="T7" fmla="*/ 253 h 253"/>
                <a:gd name="T8" fmla="*/ 331 w 331"/>
                <a:gd name="T9" fmla="*/ 0 h 253"/>
                <a:gd name="T10" fmla="*/ 174 w 331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53">
                  <a:moveTo>
                    <a:pt x="174" y="0"/>
                  </a:moveTo>
                  <a:cubicBezTo>
                    <a:pt x="174" y="53"/>
                    <a:pt x="131" y="96"/>
                    <a:pt x="78" y="96"/>
                  </a:cubicBezTo>
                  <a:cubicBezTo>
                    <a:pt x="35" y="96"/>
                    <a:pt x="0" y="131"/>
                    <a:pt x="0" y="175"/>
                  </a:cubicBezTo>
                  <a:cubicBezTo>
                    <a:pt x="0" y="218"/>
                    <a:pt x="35" y="253"/>
                    <a:pt x="78" y="253"/>
                  </a:cubicBezTo>
                  <a:cubicBezTo>
                    <a:pt x="218" y="253"/>
                    <a:pt x="331" y="140"/>
                    <a:pt x="331" y="0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 flipH="1">
              <a:off x="705364" y="3764652"/>
              <a:ext cx="745073" cy="7470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 flipH="1">
              <a:off x="1905093" y="3764652"/>
              <a:ext cx="1193719" cy="1576271"/>
            </a:xfrm>
            <a:custGeom>
              <a:avLst/>
              <a:gdLst>
                <a:gd name="T0" fmla="*/ 252 w 252"/>
                <a:gd name="T1" fmla="*/ 174 h 331"/>
                <a:gd name="T2" fmla="*/ 157 w 252"/>
                <a:gd name="T3" fmla="*/ 78 h 331"/>
                <a:gd name="T4" fmla="*/ 78 w 252"/>
                <a:gd name="T5" fmla="*/ 0 h 331"/>
                <a:gd name="T6" fmla="*/ 0 w 252"/>
                <a:gd name="T7" fmla="*/ 78 h 331"/>
                <a:gd name="T8" fmla="*/ 252 w 252"/>
                <a:gd name="T9" fmla="*/ 331 h 331"/>
                <a:gd name="T10" fmla="*/ 252 w 252"/>
                <a:gd name="T11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331">
                  <a:moveTo>
                    <a:pt x="252" y="174"/>
                  </a:moveTo>
                  <a:cubicBezTo>
                    <a:pt x="200" y="174"/>
                    <a:pt x="157" y="131"/>
                    <a:pt x="157" y="78"/>
                  </a:cubicBezTo>
                  <a:cubicBezTo>
                    <a:pt x="157" y="35"/>
                    <a:pt x="122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218"/>
                    <a:pt x="113" y="331"/>
                    <a:pt x="252" y="331"/>
                  </a:cubicBezTo>
                  <a:lnTo>
                    <a:pt x="252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 flipH="1">
              <a:off x="1530552" y="4593847"/>
              <a:ext cx="743071" cy="747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 flipH="1">
              <a:off x="2273623" y="3763651"/>
              <a:ext cx="825190" cy="747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1446432" y="3684537"/>
              <a:ext cx="909310" cy="909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TextBox 8"/>
          <p:cNvSpPr txBox="1"/>
          <p:nvPr/>
        </p:nvSpPr>
        <p:spPr>
          <a:xfrm>
            <a:off x="812799" y="213231"/>
            <a:ext cx="39603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项目概述：主要功能简述</a:t>
            </a:r>
            <a:endParaRPr lang="zh-CN" altLang="en-US" sz="3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5A5AE1-0F7C-4764-A8EA-D9134C4DB01B}"/>
              </a:ext>
            </a:extLst>
          </p:cNvPr>
          <p:cNvSpPr txBox="1"/>
          <p:nvPr/>
        </p:nvSpPr>
        <p:spPr>
          <a:xfrm>
            <a:off x="6323001" y="3459189"/>
            <a:ext cx="1879807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用户群聊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AA095C-526C-4571-8B8D-3928A258F554}"/>
              </a:ext>
            </a:extLst>
          </p:cNvPr>
          <p:cNvSpPr txBox="1"/>
          <p:nvPr/>
        </p:nvSpPr>
        <p:spPr>
          <a:xfrm>
            <a:off x="6323001" y="4604557"/>
            <a:ext cx="147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后台管理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354A85-E0AB-4AC8-9ED1-2143038D64B0}"/>
              </a:ext>
            </a:extLst>
          </p:cNvPr>
          <p:cNvSpPr txBox="1"/>
          <p:nvPr/>
        </p:nvSpPr>
        <p:spPr>
          <a:xfrm>
            <a:off x="6337521" y="5632549"/>
            <a:ext cx="167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群组管理</a:t>
            </a:r>
          </a:p>
        </p:txBody>
      </p:sp>
    </p:spTree>
    <p:extLst>
      <p:ext uri="{BB962C8B-B14F-4D97-AF65-F5344CB8AC3E}">
        <p14:creationId xmlns:p14="http://schemas.microsoft.com/office/powerpoint/2010/main" val="10207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4464" y="2984239"/>
            <a:ext cx="4273599" cy="1264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69135" y="2984239"/>
            <a:ext cx="8589615" cy="12641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28" tIns="36364" rIns="72728" bIns="36364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21479" y="3145850"/>
            <a:ext cx="940950" cy="9409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6501074" y="3246990"/>
            <a:ext cx="4125737" cy="73866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项目完成情况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2079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自定义 17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6B00"/>
      </a:accent1>
      <a:accent2>
        <a:srgbClr val="BFBFBF"/>
      </a:accent2>
      <a:accent3>
        <a:srgbClr val="E56B00"/>
      </a:accent3>
      <a:accent4>
        <a:srgbClr val="BFBFBF"/>
      </a:accent4>
      <a:accent5>
        <a:srgbClr val="E56B00"/>
      </a:accent5>
      <a:accent6>
        <a:srgbClr val="BFBFBF"/>
      </a:accent6>
      <a:hlink>
        <a:srgbClr val="E56B00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1786</Words>
  <Application>Microsoft Office PowerPoint</Application>
  <PresentationFormat>自定义</PresentationFormat>
  <Paragraphs>115</Paragraphs>
  <Slides>18</Slides>
  <Notes>16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Helvetica-Roman-SemiB</vt:lpstr>
      <vt:lpstr>Open Sans</vt:lpstr>
      <vt:lpstr>SimSun-ExtB</vt:lpstr>
      <vt:lpstr>宋体</vt:lpstr>
      <vt:lpstr>微软雅黑</vt:lpstr>
      <vt:lpstr>Arial</vt:lpstr>
      <vt:lpstr>Calibri</vt:lpstr>
      <vt:lpstr>Calibri Light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/>
  <cp:keywords>www.1ppt.com</cp:keywords>
  <cp:lastModifiedBy/>
  <cp:revision>1</cp:revision>
  <dcterms:created xsi:type="dcterms:W3CDTF">2016-12-11T11:17:49Z</dcterms:created>
  <dcterms:modified xsi:type="dcterms:W3CDTF">2018-12-18T03:58:22Z</dcterms:modified>
</cp:coreProperties>
</file>